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5"/>
  </p:notesMasterIdLst>
  <p:sldIdLst>
    <p:sldId id="256" r:id="rId2"/>
    <p:sldId id="318" r:id="rId3"/>
    <p:sldId id="294" r:id="rId4"/>
    <p:sldId id="258" r:id="rId5"/>
    <p:sldId id="296" r:id="rId6"/>
    <p:sldId id="260" r:id="rId7"/>
    <p:sldId id="303" r:id="rId8"/>
    <p:sldId id="308" r:id="rId9"/>
    <p:sldId id="320" r:id="rId10"/>
    <p:sldId id="321" r:id="rId11"/>
    <p:sldId id="311" r:id="rId12"/>
    <p:sldId id="314" r:id="rId13"/>
    <p:sldId id="31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73" y="-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FD8BE-55DF-4399-BCF4-9BFF562E32C4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0D01D-2FA9-4113-8445-67B4D074E2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574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A33E466-AB98-4AA1-8AD5-FD7B11373B53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7372FAC-4946-44DD-BC53-CC9E6FA36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3E466-AB98-4AA1-8AD5-FD7B11373B53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2FAC-4946-44DD-BC53-CC9E6FA36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3E466-AB98-4AA1-8AD5-FD7B11373B53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2FAC-4946-44DD-BC53-CC9E6FA36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A33E466-AB98-4AA1-8AD5-FD7B11373B53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372FAC-4946-44DD-BC53-CC9E6FA368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A33E466-AB98-4AA1-8AD5-FD7B11373B53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7372FAC-4946-44DD-BC53-CC9E6FA36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3E466-AB98-4AA1-8AD5-FD7B11373B53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2FAC-4946-44DD-BC53-CC9E6FA368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3E466-AB98-4AA1-8AD5-FD7B11373B53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2FAC-4946-44DD-BC53-CC9E6FA368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33E466-AB98-4AA1-8AD5-FD7B11373B53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372FAC-4946-44DD-BC53-CC9E6FA368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3E466-AB98-4AA1-8AD5-FD7B11373B53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2FAC-4946-44DD-BC53-CC9E6FA36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A33E466-AB98-4AA1-8AD5-FD7B11373B53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372FAC-4946-44DD-BC53-CC9E6FA368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33E466-AB98-4AA1-8AD5-FD7B11373B53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372FAC-4946-44DD-BC53-CC9E6FA368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3E466-AB98-4AA1-8AD5-FD7B11373B53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7372FAC-4946-44DD-BC53-CC9E6FA36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1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9264" y="4005064"/>
            <a:ext cx="6624736" cy="249289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Описание существующей в 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МБОУ </a:t>
            </a:r>
            <a:r>
              <a:rPr lang="ru-RU" sz="2400" dirty="0">
                <a:solidFill>
                  <a:srgbClr val="0070C0"/>
                </a:solidFill>
              </a:rPr>
              <a:t>«СОШ №47» г. Грозного управленческой, образовательной модели обучения детей с ограниченными возможностями здоровья (ОВЗ)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617220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35127"/>
            <a:ext cx="3333080" cy="312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Школа-47\Pictures\лж.png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t="24594" r="65037" b="12761"/>
          <a:stretch/>
        </p:blipFill>
        <p:spPr bwMode="auto">
          <a:xfrm>
            <a:off x="1331640" y="886408"/>
            <a:ext cx="7272808" cy="58945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127" y="184733"/>
            <a:ext cx="6175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" y="535570"/>
            <a:ext cx="1534987" cy="143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61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65" y="764704"/>
            <a:ext cx="846406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Материально-техническое </a:t>
            </a:r>
            <a:r>
              <a:rPr lang="ru-RU" b="1" dirty="0" smtClean="0">
                <a:solidFill>
                  <a:srgbClr val="0070C0"/>
                </a:solidFill>
              </a:rPr>
              <a:t>обеспечение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568952" cy="10801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Материально-техническое обеспечение образовательного процесса детей с ОВЗ должно отвечать не только общим, но и особым образовательным потребностям детей каждой категории.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4357"/>
            <a:ext cx="3600400" cy="234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28" y="2481257"/>
            <a:ext cx="2386305" cy="178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64357"/>
            <a:ext cx="3725747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132856"/>
            <a:ext cx="3206861" cy="214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31156"/>
            <a:ext cx="2253242" cy="168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6175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443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8" y="1196752"/>
            <a:ext cx="8964488" cy="720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ОО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640960" cy="35283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Результат реализации указанных целей и задач на сегодня это: 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комфортной развивающей образовательной среды: обеспечивающей воспитание, обучение, социальную адаптацию и интеграцию детей с ограниченными возможностями здоровья, способствующей достижению целей специального коррекционного образования, обеспечивающей его качество, доступность и открытость для детей с ограниченными возможностями здоровья, их родителей (законных представителей.);</a:t>
            </a:r>
          </a:p>
          <a:p>
            <a:pPr fontAlgn="base"/>
            <a:r>
              <a:rPr lang="ru-RU" dirty="0" smtClean="0"/>
              <a:t>наличие  </a:t>
            </a:r>
            <a:r>
              <a:rPr lang="ru-RU" dirty="0"/>
              <a:t>сплоченной команды педагогов позволяет осуществлять единое и системное воздействие, выработать совместными усилиями индивидуальную программу развития ребенка, основанную на зоне  ближайшего развития ребенка. Повышение профессиональной компетентности участников образовательного процесса;</a:t>
            </a:r>
          </a:p>
          <a:p>
            <a:r>
              <a:rPr lang="ru-RU" dirty="0" smtClean="0"/>
              <a:t>положительная </a:t>
            </a:r>
            <a:r>
              <a:rPr lang="ru-RU" dirty="0"/>
              <a:t>динамика в  развитии  детей с ОВЗ; </a:t>
            </a:r>
          </a:p>
          <a:p>
            <a:r>
              <a:rPr lang="ru-RU" dirty="0" smtClean="0"/>
              <a:t>одним </a:t>
            </a:r>
            <a:r>
              <a:rPr lang="ru-RU" dirty="0"/>
              <a:t>из важнейших плюсов в процессе инклюзивного образования в нашей школе является решение важной проблемы, связанной с воспитанием, как у детей, так и у родителей терпимого отношения к «особым» детям, уважения к ним, внимательного отношения к их проблемам. От родителей как детей с ОВЗ так и  нормально развивающихся детей не поступило ни одной жалобы, ни возникло ни одной конфликтной ситуации.</a:t>
            </a:r>
          </a:p>
          <a:p>
            <a:endParaRPr lang="ru-RU" dirty="0"/>
          </a:p>
        </p:txBody>
      </p:sp>
      <p:pic>
        <p:nvPicPr>
          <p:cNvPr id="4" name="Picture 2" descr="20160217_1347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/>
          <a:stretch>
            <a:fillRect/>
          </a:stretch>
        </p:blipFill>
        <p:spPr bwMode="auto">
          <a:xfrm>
            <a:off x="5580112" y="4466645"/>
            <a:ext cx="3096344" cy="2106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IMG-20161130-WA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023" y="4299105"/>
            <a:ext cx="2247749" cy="2370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MG-20161130-WA00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11651"/>
            <a:ext cx="3008835" cy="225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37" y="260648"/>
            <a:ext cx="6175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26" y="0"/>
            <a:ext cx="1435153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147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penz.pnzreg.ru/files/pnz_pnzreg_ru/2015/1(773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8352928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003232" cy="36724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особого ребёнка — он закрыт от глаз чужих.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особого ребёнка — допускает лишь своих.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особого ребёнка интересен и пуглив.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особого ребёнка безобразен и красив.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Неуклюж, порою странен, добродушен и открыт.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особого ребёнка иногда он нас страшит.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он агрессивен? Почему не говорит?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особого ребёнка — он закрыт от глаз чужих.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особого ребёнка — допускает лишь своих!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61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7467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7"/>
            <a:ext cx="617220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8" y="960734"/>
            <a:ext cx="1577340" cy="244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:\1\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6142042" cy="3591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32004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774602"/>
            <a:ext cx="62103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56742" r="56565" b="15459"/>
          <a:stretch/>
        </p:blipFill>
        <p:spPr bwMode="auto">
          <a:xfrm>
            <a:off x="7192546" y="960734"/>
            <a:ext cx="1627926" cy="1523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814" y="6156746"/>
            <a:ext cx="4588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Школьный сайт  </a:t>
            </a:r>
            <a:r>
              <a:rPr lang="en-US" dirty="0" smtClean="0"/>
              <a:t>https</a:t>
            </a:r>
            <a:r>
              <a:rPr lang="en-US" dirty="0"/>
              <a:t>://sosh47.edu95.ru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01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933056"/>
            <a:ext cx="7920880" cy="280831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«Образование – право каждого человека, имеющее огромное значение и потенциал.  На образовании строятся принципы свободы, демократии и устойчивого развития…  нет ничего более важного, никакой другой миссии, кроме образования для всех…»</a:t>
            </a:r>
          </a:p>
          <a:p>
            <a:pPr>
              <a:buNone/>
            </a:pPr>
            <a:r>
              <a:rPr lang="ru-RU" b="1" dirty="0" smtClean="0"/>
              <a:t>                                                 Кофи Аннан (1998)</a:t>
            </a:r>
            <a:endParaRPr lang="ru-RU" b="1" dirty="0"/>
          </a:p>
        </p:txBody>
      </p:sp>
      <p:pic>
        <p:nvPicPr>
          <p:cNvPr id="4" name="Рисунок 3" descr="http://bfe.bratsk-city.ru/wp-content/uploads/2012/03/111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90315"/>
            <a:ext cx="7920880" cy="3042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80" y="188640"/>
            <a:ext cx="6175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255DD1F-D2D7-4F04-88C2-5FDBA5A8C528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6175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676"/>
            <a:ext cx="1758812" cy="164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46584" y="1052736"/>
            <a:ext cx="6882148" cy="5476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Обеспечение прав на образование обучающихся  с ОВЗ и детей инвалидов </a:t>
            </a:r>
            <a:endParaRPr lang="ru-RU" sz="2400" b="1" cap="none" dirty="0" smtClean="0">
              <a:solidFill>
                <a:srgbClr val="0070C0"/>
              </a:solidFill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640960" cy="2980928"/>
          </a:xfrm>
        </p:spPr>
        <p:txBody>
          <a:bodyPr>
            <a:normAutofit fontScale="85000" lnSpcReduction="20000"/>
          </a:bodyPr>
          <a:lstStyle/>
          <a:p>
            <a:pPr marL="342900" indent="-342900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Федеральный  Закон «Об образовании в Российской Федерации»                             </a:t>
            </a: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№ 273-ФЗ от 29.12.2012 , вступивший в силу 01.09.2013</a:t>
            </a: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Статья</a:t>
            </a:r>
            <a:r>
              <a:rPr lang="en-US" sz="1600" dirty="0" smtClean="0">
                <a:solidFill>
                  <a:srgbClr val="0070C0"/>
                </a:solidFill>
              </a:rPr>
              <a:t> </a:t>
            </a:r>
            <a:r>
              <a:rPr lang="ru-RU" sz="1600" dirty="0" smtClean="0">
                <a:solidFill>
                  <a:srgbClr val="0070C0"/>
                </a:solidFill>
              </a:rPr>
              <a:t>5. Право на образование. Государственные гарантии реализации права на образование в Российской Федерации</a:t>
            </a:r>
          </a:p>
          <a:p>
            <a:pPr marL="342900" indent="-342900" algn="just">
              <a:buFont typeface="Wingdings" pitchFamily="2" charset="2"/>
              <a:buNone/>
            </a:pPr>
            <a:r>
              <a:rPr lang="en-US" sz="1700" dirty="0" smtClean="0"/>
              <a:t> </a:t>
            </a:r>
            <a:r>
              <a:rPr lang="ru-RU" sz="1700" dirty="0" smtClean="0"/>
              <a:t>В целях реализации права каждого человека на образование федеральными государственными органами, органами государственной власти субъектов Российской Федерации и органами местного самоуправления:</a:t>
            </a:r>
          </a:p>
          <a:p>
            <a:pPr marL="342900" indent="-342900" algn="just">
              <a:buFont typeface="Wingdings" pitchFamily="2" charset="2"/>
              <a:buNone/>
            </a:pPr>
            <a:r>
              <a:rPr lang="en-US" sz="1700" dirty="0" smtClean="0"/>
              <a:t> </a:t>
            </a:r>
            <a:r>
              <a:rPr lang="ru-RU" sz="1700" dirty="0" smtClean="0">
                <a:solidFill>
                  <a:srgbClr val="FF0000"/>
                </a:solidFill>
              </a:rPr>
              <a:t>создаются необходимые условия</a:t>
            </a:r>
            <a:r>
              <a:rPr lang="ru-RU" sz="1700" dirty="0" smtClean="0"/>
              <a:t> для получения без дискриминации </a:t>
            </a:r>
            <a:r>
              <a:rPr lang="ru-RU" sz="1700" dirty="0" smtClean="0">
                <a:solidFill>
                  <a:srgbClr val="FF0000"/>
                </a:solidFill>
              </a:rPr>
              <a:t>качественного образования</a:t>
            </a:r>
            <a:r>
              <a:rPr lang="ru-RU" sz="1700" dirty="0" smtClean="0"/>
              <a:t> лицами с ограниченными возможностями здоровья, для </a:t>
            </a:r>
            <a:r>
              <a:rPr lang="ru-RU" sz="1700" dirty="0" smtClean="0">
                <a:solidFill>
                  <a:srgbClr val="FF0000"/>
                </a:solidFill>
              </a:rPr>
              <a:t>коррекции нарушений развития</a:t>
            </a:r>
            <a:r>
              <a:rPr lang="ru-RU" sz="1700" dirty="0" smtClean="0"/>
              <a:t> и </a:t>
            </a:r>
            <a:r>
              <a:rPr lang="ru-RU" sz="1700" dirty="0" smtClean="0">
                <a:solidFill>
                  <a:srgbClr val="FF0000"/>
                </a:solidFill>
              </a:rPr>
              <a:t>социальной адаптации</a:t>
            </a:r>
            <a:r>
              <a:rPr lang="ru-RU" sz="1700" dirty="0" smtClean="0"/>
              <a:t>, </a:t>
            </a:r>
            <a:r>
              <a:rPr lang="ru-RU" sz="1700" dirty="0" smtClean="0">
                <a:solidFill>
                  <a:srgbClr val="FF0000"/>
                </a:solidFill>
              </a:rPr>
              <a:t>оказания </a:t>
            </a:r>
            <a:r>
              <a:rPr lang="ru-RU" sz="1700" dirty="0" smtClean="0"/>
              <a:t>ранней коррекционной помощи на основе специальных педагогических подходов и наиболее подходящих для этих лиц языков, методов и способов общения и условия, в максимальной степени способствующие получению образования определенного уровня и определенной направленности, а также социальному развитию этих лиц, в том числе </a:t>
            </a:r>
            <a:r>
              <a:rPr lang="ru-RU" sz="1700" dirty="0" smtClean="0">
                <a:solidFill>
                  <a:srgbClr val="FF0000"/>
                </a:solidFill>
              </a:rPr>
              <a:t>посредством организации инклюзивного образования лиц с ограниченными возможностями здоровья;</a:t>
            </a:r>
          </a:p>
          <a:p>
            <a:pPr marL="342900" indent="-342900" algn="just">
              <a:buFont typeface="Wingdings" pitchFamily="2" charset="2"/>
              <a:buNone/>
            </a:pPr>
            <a:endParaRPr lang="ru-RU" sz="1700" dirty="0" smtClean="0">
              <a:solidFill>
                <a:srgbClr val="FF0000"/>
              </a:solidFill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191220" y="4509120"/>
            <a:ext cx="8497888" cy="24777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None/>
            </a:pPr>
            <a:endParaRPr lang="ru-RU" sz="1700" dirty="0" smtClean="0">
              <a:solidFill>
                <a:srgbClr val="FF0000"/>
              </a:solidFill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214884" y="4149080"/>
            <a:ext cx="8497888" cy="3384375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0"/>
              </a:spcBef>
              <a:buClrTx/>
              <a:buSzTx/>
              <a:buFontTx/>
              <a:buNone/>
            </a:pPr>
            <a:endParaRPr lang="ru-RU" sz="1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ctr">
              <a:spcBef>
                <a:spcPct val="0"/>
              </a:spcBef>
              <a:buClrTx/>
              <a:buSzTx/>
              <a:buFontTx/>
              <a:buNone/>
            </a:pPr>
            <a:endParaRPr lang="ru-RU" sz="1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ctr">
              <a:spcBef>
                <a:spcPct val="0"/>
              </a:spcBef>
              <a:buClrTx/>
              <a:buSzTx/>
              <a:buFontTx/>
              <a:buNone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342900" indent="-342900"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sz="2500" dirty="0" smtClean="0">
                <a:solidFill>
                  <a:srgbClr val="FF0000"/>
                </a:solidFill>
              </a:rPr>
              <a:t>Образование</a:t>
            </a:r>
            <a:r>
              <a:rPr lang="ru-RU" sz="2500" dirty="0" smtClean="0"/>
              <a:t> обучающихся с ограниченными возможностями здоровья </a:t>
            </a:r>
            <a:r>
              <a:rPr lang="ru-RU" sz="2500" dirty="0" smtClean="0">
                <a:solidFill>
                  <a:srgbClr val="FF0000"/>
                </a:solidFill>
              </a:rPr>
              <a:t>может быть организовано как совместно с другими обучающимися, так и в отдельных классах, группах или в отдельных организациях</a:t>
            </a:r>
            <a:r>
              <a:rPr lang="ru-RU" sz="2500" dirty="0" smtClean="0"/>
              <a:t>, осуществляющих образовательную деятельность. </a:t>
            </a:r>
          </a:p>
          <a:p>
            <a:pPr marL="342900" indent="-342900" algn="just">
              <a:spcBef>
                <a:spcPct val="0"/>
              </a:spcBef>
              <a:buClrTx/>
              <a:buSzTx/>
              <a:buFontTx/>
              <a:buNone/>
            </a:pPr>
            <a:endParaRPr lang="ru-RU" sz="2500" dirty="0" smtClean="0"/>
          </a:p>
          <a:p>
            <a:pPr marL="342900" indent="-342900"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sz="2500" dirty="0" smtClean="0">
                <a:solidFill>
                  <a:srgbClr val="FF0000"/>
                </a:solidFill>
              </a:rPr>
              <a:t>Отдельные организации,</a:t>
            </a:r>
            <a:r>
              <a:rPr lang="ru-RU" sz="2500" dirty="0" smtClean="0"/>
              <a:t> осуществляющие образовательную деятельность по адаптированным основным общеобразовательным программам, создаются органами государственной власти субъектов Российской Федерации </a:t>
            </a:r>
            <a:r>
              <a:rPr lang="ru-RU" sz="2500" dirty="0" smtClean="0">
                <a:solidFill>
                  <a:srgbClr val="FF0000"/>
                </a:solidFill>
              </a:rPr>
              <a:t>для глухих, слабослышащих, позднооглохших, слепых, слабовидящих, с тяжелыми нарушениями речи, с нарушениями опорно-двигательного аппарата, с задержкой психического развития, с умственной отсталостью, с расстройствами аутистического спектра, со сложными дефектами и других</a:t>
            </a:r>
            <a:r>
              <a:rPr lang="ru-RU" sz="2500" dirty="0" smtClean="0"/>
              <a:t> обучающихся с ограниченными возможностями здоровья</a:t>
            </a:r>
            <a:r>
              <a:rPr lang="ru-RU" sz="2500" b="1" dirty="0" smtClean="0"/>
              <a:t>. </a:t>
            </a:r>
          </a:p>
          <a:p>
            <a:pPr marL="342900" indent="-342900" algn="just">
              <a:spcBef>
                <a:spcPct val="0"/>
              </a:spcBef>
              <a:buClrTx/>
              <a:buSzTx/>
              <a:buFontTx/>
              <a:buNone/>
            </a:pPr>
            <a:endParaRPr lang="ru-RU" sz="1600" b="1" dirty="0" smtClean="0"/>
          </a:p>
          <a:p>
            <a:pPr marL="342900" indent="-342900" algn="just">
              <a:spcBef>
                <a:spcPct val="0"/>
              </a:spcBef>
              <a:buClrTx/>
              <a:buSzTx/>
              <a:buFontTx/>
              <a:buNone/>
            </a:pPr>
            <a:endParaRPr lang="ru-RU" sz="1600" b="1" dirty="0" smtClean="0">
              <a:solidFill>
                <a:srgbClr val="009900"/>
              </a:solidFill>
            </a:endParaRPr>
          </a:p>
          <a:p>
            <a:pPr marL="342900" indent="-342900" algn="just">
              <a:spcBef>
                <a:spcPct val="0"/>
              </a:spcBef>
              <a:buClrTx/>
              <a:buSzTx/>
              <a:buFontTx/>
              <a:buNone/>
            </a:pPr>
            <a:endParaRPr lang="ru-RU" sz="1800" b="1" dirty="0" smtClean="0"/>
          </a:p>
          <a:p>
            <a:pPr marL="342900" indent="-342900" algn="just">
              <a:spcBef>
                <a:spcPct val="0"/>
              </a:spcBef>
              <a:buClrTx/>
              <a:buSzTx/>
              <a:buFontTx/>
              <a:buNone/>
            </a:pPr>
            <a:endParaRPr lang="ru-RU" sz="1600" b="1" dirty="0" smtClean="0">
              <a:solidFill>
                <a:srgbClr val="009900"/>
              </a:solidFill>
            </a:endParaRPr>
          </a:p>
          <a:p>
            <a:pPr marL="342900" indent="-342900"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  </a:t>
            </a:r>
          </a:p>
          <a:p>
            <a:pPr marL="342900" indent="-342900" algn="just">
              <a:spcBef>
                <a:spcPct val="0"/>
              </a:spcBef>
              <a:buClrTx/>
              <a:buSzTx/>
              <a:buFontTx/>
              <a:buNone/>
            </a:pPr>
            <a:endParaRPr lang="ru-RU" sz="32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980728"/>
            <a:ext cx="9036496" cy="2160240"/>
          </a:xfrm>
        </p:spPr>
        <p:txBody>
          <a:bodyPr>
            <a:normAutofit fontScale="85000" lnSpcReduction="20000"/>
          </a:bodyPr>
          <a:lstStyle/>
          <a:p>
            <a:r>
              <a:rPr lang="ru-RU" sz="2200" dirty="0">
                <a:latin typeface="Times New Roman" pitchFamily="18" charset="0"/>
                <a:ea typeface="+mj-ea"/>
                <a:cs typeface="Times New Roman" pitchFamily="18" charset="0"/>
              </a:rPr>
              <a:t>Включение детей с особыми образовательными потребностями (детей с инвалидностью, детей с ограниченными возможностями здоровья, детей с особенностями в развитии) в образовательный процесс в школах общего типа по месту жительства – это сравнительно новый подход для российского образования. Такой подход терминологически связан с процессом, который называется инклюзия в образовании, и, соответственно, образование в русле этого подхода – инклюзивное образование.</a:t>
            </a:r>
            <a: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200" b="1" dirty="0"/>
          </a:p>
        </p:txBody>
      </p:sp>
      <p:pic>
        <p:nvPicPr>
          <p:cNvPr id="4" name="Picture 2" descr="20160923_0937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92" y="3665526"/>
            <a:ext cx="5112568" cy="3086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://gnkk.ru/upload/resize_cache/iblock/fcb/737_737_1/fcb23711f260b9781c7ce9ad027ed8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92896"/>
            <a:ext cx="3359355" cy="2345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СМОТРЕТЬ\Школа-47\YandexDisk\фото ОВЗ\20160923_0923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3528392" cy="2235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6175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660" y="4872493"/>
            <a:ext cx="176212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17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3652" y="1052736"/>
            <a:ext cx="7008828" cy="63614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Обеспечение прав на образование обучающихся  с ОВЗ и детей инвалидов </a:t>
            </a:r>
            <a:endParaRPr lang="ru-RU" sz="2400" b="1" cap="none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708849"/>
            <a:ext cx="8892480" cy="784047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spcBef>
                <a:spcPct val="0"/>
              </a:spcBef>
              <a:buClrTx/>
              <a:buSzTx/>
              <a:buNone/>
            </a:pPr>
            <a:r>
              <a:rPr lang="ru-RU" sz="2400" dirty="0" smtClean="0"/>
              <a:t>     В соответствии с </a:t>
            </a:r>
            <a:r>
              <a:rPr lang="ru-RU" sz="2400" b="1" dirty="0" smtClean="0"/>
              <a:t>государственной программой РФ «Доступная среда» на 2011-2015 годы</a:t>
            </a:r>
            <a:r>
              <a:rPr lang="ru-RU" sz="2400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с  </a:t>
            </a:r>
            <a:r>
              <a:rPr lang="ru-RU" b="1" dirty="0">
                <a:solidFill>
                  <a:srgbClr val="FF0000"/>
                </a:solidFill>
              </a:rPr>
              <a:t>18 февраля 2015г. </a:t>
            </a:r>
            <a:r>
              <a:rPr lang="ru-RU" sz="2400" b="1" dirty="0" smtClean="0">
                <a:solidFill>
                  <a:srgbClr val="FF0000"/>
                </a:solidFill>
              </a:rPr>
              <a:t>МБОУ «СОШ №47» г. Грозного включена в программу </a:t>
            </a:r>
            <a:r>
              <a:rPr lang="ru-RU" sz="2400" b="1" dirty="0" err="1" smtClean="0">
                <a:solidFill>
                  <a:srgbClr val="FF0000"/>
                </a:solidFill>
              </a:rPr>
              <a:t>безбарьерная</a:t>
            </a:r>
            <a:r>
              <a:rPr lang="ru-RU" sz="2400" b="1" dirty="0" smtClean="0">
                <a:solidFill>
                  <a:srgbClr val="FF0000"/>
                </a:solidFill>
              </a:rPr>
              <a:t> среда.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позволяющая обеспечить полноценную интеграцию детей с ОВЗ. 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6175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543"/>
            <a:ext cx="1776148" cy="16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Users\Школа-47\AppData\Local\Microsoft\Windows\Temporary Internet Files\Content.Word\20180826_18082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076" y="2389280"/>
            <a:ext cx="4610608" cy="3135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G:\галя\20180826_10521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48880"/>
            <a:ext cx="1619672" cy="2256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G:\галя\20180826_10280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464" y="4677109"/>
            <a:ext cx="1575256" cy="2046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G:\галя\20180826_102720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 bwMode="auto">
          <a:xfrm>
            <a:off x="395536" y="4659771"/>
            <a:ext cx="1658902" cy="208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G:\галя\20180826_103917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9" t="25950"/>
          <a:stretch/>
        </p:blipFill>
        <p:spPr bwMode="auto">
          <a:xfrm>
            <a:off x="395536" y="2381780"/>
            <a:ext cx="1658902" cy="2223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Школа-47\AppData\Local\Microsoft\Windows\Temporary Internet Files\Content.Word\20180826_180750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5" r="29968" b="12500"/>
          <a:stretch/>
        </p:blipFill>
        <p:spPr bwMode="auto">
          <a:xfrm rot="5400000">
            <a:off x="2865930" y="5184007"/>
            <a:ext cx="1175201" cy="1939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G:\галя\20180826_105230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95203" y="5282638"/>
            <a:ext cx="1175200" cy="18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539477"/>
            <a:ext cx="8640960" cy="25202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приказа Министерства образования и науки Чеченской Республики от 23.08.2016г. №1128-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Плана действий по обеспечению введения ФГОС ОВЗ в Чеченской Республике», и приказа №1205-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07.09.2016г. «Об утверждении Плана-графика мероприятий по обеспечению введения ФГОС ОВЗ в Чеченской Республике на 2016-2017 учебный год»,  на педагогическом совете было принято решение  инициировать процесс внедрения инклюзивной практики и  разработки плана действий.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032448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09" y="3320989"/>
            <a:ext cx="3984440" cy="298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6175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17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90315"/>
            <a:ext cx="8838726" cy="4900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Соблюдение требований приема детей с ОВЗ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34083"/>
            <a:ext cx="8856982" cy="1634877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Согласно статье 55 пункт 3  Федерального Закона «Об образовании в РФ»</a:t>
            </a:r>
            <a:r>
              <a:rPr lang="ru-RU" dirty="0"/>
              <a:t> «…дети с ОВЗ принимаются на обучение по адаптированной образовательной программе только с согласия родителей (законных представителей) и на основании рекомендаций психолого-медико-педагогической комиссии».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5807" y="2492896"/>
            <a:ext cx="8252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Участники </a:t>
            </a:r>
            <a:r>
              <a:rPr lang="ru-RU" sz="2400" b="1" dirty="0">
                <a:solidFill>
                  <a:srgbClr val="0070C0"/>
                </a:solidFill>
              </a:rPr>
              <a:t>образовательного </a:t>
            </a:r>
            <a:r>
              <a:rPr lang="ru-RU" sz="2400" b="1" dirty="0" smtClean="0">
                <a:solidFill>
                  <a:srgbClr val="0070C0"/>
                </a:solidFill>
              </a:rPr>
              <a:t>   пространства</a:t>
            </a:r>
            <a:r>
              <a:rPr lang="ru-RU" sz="2400" b="1" dirty="0">
                <a:solidFill>
                  <a:srgbClr val="0070C0"/>
                </a:solidFill>
              </a:rPr>
              <a:t>:</a:t>
            </a:r>
            <a:br>
              <a:rPr lang="ru-RU" sz="2400" b="1" dirty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521333"/>
            <a:ext cx="1610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педагоги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27608" y="3521333"/>
            <a:ext cx="907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дети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6333" y="4326673"/>
            <a:ext cx="259636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специалисты</a:t>
            </a:r>
            <a:r>
              <a:rPr lang="ru-RU" altLang="ru-RU" sz="2400" dirty="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0" indent="15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педагог-психолог</a:t>
            </a:r>
            <a:r>
              <a:rPr lang="ru-RU" altLang="ru-RU" dirty="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, логопед,</a:t>
            </a:r>
          </a:p>
          <a:p>
            <a:pPr lvl="0" indent="15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работники </a:t>
            </a:r>
            <a:r>
              <a:rPr lang="ru-RU" altLang="ru-RU" dirty="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доп. </a:t>
            </a:r>
            <a:r>
              <a:rPr lang="ru-RU" altLang="ru-RU" dirty="0" smtClean="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образования;</a:t>
            </a:r>
          </a:p>
          <a:p>
            <a:pPr lvl="0" indent="15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социальный педагог;</a:t>
            </a:r>
          </a:p>
          <a:p>
            <a:pPr lvl="0" indent="15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err="1" smtClean="0">
                <a:latin typeface="Times New Roman" panose="02020603050405020304" pitchFamily="18" charset="0"/>
                <a:ea typeface="Century Gothic" panose="020B0502020202020204" pitchFamily="34" charset="0"/>
                <a:cs typeface="Times New Roman" panose="02020603050405020304" pitchFamily="18" charset="0"/>
              </a:rPr>
              <a:t>тьютор</a:t>
            </a:r>
            <a:endParaRPr lang="ru-RU" altLang="ru-RU" dirty="0">
              <a:latin typeface="Times New Roman" panose="02020603050405020304" pitchFamily="18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83173" y="4445839"/>
            <a:ext cx="1685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PicsArt_09-16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40" y="3272137"/>
            <a:ext cx="3510552" cy="351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6175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69" y="4926741"/>
            <a:ext cx="1997470" cy="186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893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45840"/>
            <a:ext cx="7467600" cy="1070992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Диссеминация опыта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036496" cy="348498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сентябре 2017г. на Межрегиональном круглом столе, организованном ЧИПКРО с докладом «Совершенствование компетенций учителей, работающих с детьми с ОВЗ» выступила педагог - психолог  Эскендиева Г.Ш. </a:t>
            </a:r>
          </a:p>
          <a:p>
            <a:r>
              <a:rPr lang="ru-RU" dirty="0"/>
              <a:t>Эскендиева Галина </a:t>
            </a:r>
            <a:r>
              <a:rPr lang="ru-RU" dirty="0" err="1"/>
              <a:t>Шамовна</a:t>
            </a:r>
            <a:r>
              <a:rPr lang="ru-RU" dirty="0"/>
              <a:t> заместитель директора по НМР на августовской конференции 2018 г. выступала с докладом на тему: «Обеспечение права на качественное образование детей с ограниченными возможностями здоровья и детей инвалидов».</a:t>
            </a:r>
          </a:p>
          <a:p>
            <a:r>
              <a:rPr lang="ru-RU" dirty="0"/>
              <a:t>       Заместитель директора по УВР НШ </a:t>
            </a:r>
            <a:r>
              <a:rPr lang="ru-RU" dirty="0" err="1"/>
              <a:t>Касумова</a:t>
            </a:r>
            <a:r>
              <a:rPr lang="ru-RU" dirty="0"/>
              <a:t> Любовь </a:t>
            </a:r>
            <a:r>
              <a:rPr lang="ru-RU" dirty="0" err="1"/>
              <a:t>Жоржевна</a:t>
            </a:r>
            <a:r>
              <a:rPr lang="ru-RU" dirty="0"/>
              <a:t> на августовской конференции 2019 г. выступала с докладом на тему: «Организация работы с детьми с ОВЗ и их социализация в образовательном пространстве школы». </a:t>
            </a:r>
          </a:p>
          <a:p>
            <a:r>
              <a:rPr lang="ru-RU" dirty="0"/>
              <a:t>       Для заместителей директоров по УВР города Грозного </a:t>
            </a:r>
            <a:r>
              <a:rPr lang="ru-RU" dirty="0" err="1"/>
              <a:t>Касумова</a:t>
            </a:r>
            <a:r>
              <a:rPr lang="ru-RU" dirty="0"/>
              <a:t> Л.Ж. подготовила и провела методический семинар на тему: «Подходы к разработке АООП (АОП) в рамках реализации ФГОС начального общего образования обучающихся с ОВЗ».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76212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6175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2" t="41535" b="7933"/>
          <a:stretch/>
        </p:blipFill>
        <p:spPr bwMode="auto">
          <a:xfrm>
            <a:off x="6951030" y="4985651"/>
            <a:ext cx="1877591" cy="151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978803"/>
            <a:ext cx="2167030" cy="152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5" y="4992499"/>
            <a:ext cx="2326704" cy="152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4" b="26989"/>
          <a:stretch/>
        </p:blipFill>
        <p:spPr bwMode="auto">
          <a:xfrm>
            <a:off x="4839171" y="4993022"/>
            <a:ext cx="2000538" cy="151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785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990</TotalTime>
  <Words>844</Words>
  <Application>Microsoft Office PowerPoint</Application>
  <PresentationFormat>Экран (4:3)</PresentationFormat>
  <Paragraphs>62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Описание существующей в  МБОУ «СОШ №47» г. Грозного управленческой, образовательной модели обучения детей с ограниченными возможностями здоровья (ОВЗ)</vt:lpstr>
      <vt:lpstr>Презентация PowerPoint</vt:lpstr>
      <vt:lpstr>Презентация PowerPoint</vt:lpstr>
      <vt:lpstr>Обеспечение прав на образование обучающихся  с ОВЗ и детей инвалидов </vt:lpstr>
      <vt:lpstr>Презентация PowerPoint</vt:lpstr>
      <vt:lpstr>  Обеспечение прав на образование обучающихся  с ОВЗ и детей инвалидов </vt:lpstr>
      <vt:lpstr>Презентация PowerPoint</vt:lpstr>
      <vt:lpstr>Соблюдение требований приема детей с ОВЗ</vt:lpstr>
      <vt:lpstr>Диссеминация опыта </vt:lpstr>
      <vt:lpstr>Презентация PowerPoint</vt:lpstr>
      <vt:lpstr>Материально-техническое обеспечение</vt:lpstr>
      <vt:lpstr>Результаты работы ОО на сегодня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 права на образование детей с ограниченными возможностями здоровья и детей инвалидов</dc:title>
  <dc:creator>User</dc:creator>
  <cp:lastModifiedBy>Школа-47</cp:lastModifiedBy>
  <cp:revision>83</cp:revision>
  <dcterms:created xsi:type="dcterms:W3CDTF">2014-08-24T19:37:26Z</dcterms:created>
  <dcterms:modified xsi:type="dcterms:W3CDTF">2020-06-18T14:51:27Z</dcterms:modified>
</cp:coreProperties>
</file>